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9" r:id="rId4"/>
    <p:sldId id="263" r:id="rId5"/>
    <p:sldId id="268" r:id="rId6"/>
    <p:sldId id="267" r:id="rId7"/>
    <p:sldId id="271" r:id="rId8"/>
    <p:sldId id="272" r:id="rId9"/>
    <p:sldId id="273" r:id="rId10"/>
    <p:sldId id="27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FFC551"/>
    <a:srgbClr val="055D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8384BE-9D6B-4024-A985-C0EE99A58AEA}" type="datetimeFigureOut">
              <a:rPr lang="en-GB" smtClean="0"/>
              <a:t>28/02/2022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F05C70-BB3D-46DD-9A54-15208EA29E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6860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05C70-BB3D-46DD-9A54-15208EA29ECC}" type="slidenum">
              <a:rPr lang="en-GB" smtClean="0"/>
              <a:t>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040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05C70-BB3D-46DD-9A54-15208EA29EC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7831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05C70-BB3D-46DD-9A54-15208EA29EC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009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05C70-BB3D-46DD-9A54-15208EA29EC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1048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A36ED-2655-4C9E-8238-9E1AC381F723}" type="datetime1">
              <a:rPr lang="en-GB" smtClean="0"/>
              <a:t>28/02/2022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1235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5382A-FB3C-41FB-984A-BFFAA7F5560F}" type="datetime1">
              <a:rPr lang="en-GB" smtClean="0"/>
              <a:t>28/02/2022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160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BEA2C-DD99-4E79-ABCE-86762D8C2888}" type="datetime1">
              <a:rPr lang="en-GB" smtClean="0"/>
              <a:t>28/02/2022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794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C8644-480C-453D-8744-E89F274AE230}" type="datetime1">
              <a:rPr lang="en-GB" smtClean="0"/>
              <a:t>28/02/2022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385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09890-E927-4619-80BA-BBAB8952703D}" type="datetime1">
              <a:rPr lang="en-GB" smtClean="0"/>
              <a:t>28/02/2022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3777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612A9-8B8A-4D76-8338-090742D648FA}" type="datetime1">
              <a:rPr lang="en-GB" smtClean="0"/>
              <a:t>28/02/2022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6987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1A052-6A62-4DEB-B39A-DF865DC294D7}" type="datetime1">
              <a:rPr lang="en-GB" smtClean="0"/>
              <a:t>28/02/2022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2826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AB992-C49D-4348-A525-E164DFDC1373}" type="datetime1">
              <a:rPr lang="en-GB" smtClean="0"/>
              <a:t>28/02/2022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045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6EBD4-D843-440F-970F-CE2EAFC7B9B6}" type="datetime1">
              <a:rPr lang="en-GB" smtClean="0"/>
              <a:t>28/02/2022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3164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A8E3E-CF5D-4FA7-AE13-1DBF934E5A7C}" type="datetime1">
              <a:rPr lang="en-GB" smtClean="0"/>
              <a:t>28/02/2022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239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247F5-100F-4260-9B69-A3B55AF74742}" type="datetime1">
              <a:rPr lang="en-GB" smtClean="0"/>
              <a:t>28/02/2022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0322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788276"/>
            <a:ext cx="10515600" cy="902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BCB05-1F2F-4A45-AFF2-CC62B780D79B}" type="datetime1">
              <a:rPr lang="en-GB" smtClean="0"/>
              <a:t>28/02/2022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8296" y="6464739"/>
            <a:ext cx="4091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rgbClr val="FFC551"/>
                </a:solidFill>
                <a:latin typeface="Century Gothic" panose="020B0502020202020204" pitchFamily="34" charset="0"/>
              </a:defRPr>
            </a:lvl1pPr>
          </a:lstStyle>
          <a:p>
            <a:fld id="{7E50C373-F1D0-494F-8D6D-366C958B34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290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055D13"/>
          </a:solidFill>
          <a:latin typeface="Futura Md BT" panose="020B06020202040203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17255" y="2219641"/>
            <a:ext cx="3357489" cy="1272736"/>
          </a:xfrm>
        </p:spPr>
        <p:txBody>
          <a:bodyPr>
            <a:normAutofit/>
          </a:bodyPr>
          <a:lstStyle/>
          <a:p>
            <a:r>
              <a:rPr lang="en-GB" sz="4000" b="1" dirty="0"/>
              <a:t>ME 491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3973624"/>
            <a:ext cx="9144000" cy="484764"/>
          </a:xfrm>
        </p:spPr>
        <p:txBody>
          <a:bodyPr/>
          <a:lstStyle/>
          <a:p>
            <a:r>
              <a:rPr lang="en-GB" dirty="0"/>
              <a:t>Course Outline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33045" y="3309498"/>
            <a:ext cx="11015003" cy="6641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55D13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rgbClr val="FFC551"/>
                </a:solidFill>
              </a:rPr>
              <a:t>ENGINEERING ECONOMY &amp; MANAGEMENT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3999" y="5212956"/>
            <a:ext cx="9144000" cy="5995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55D13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GB" sz="4400" b="1" dirty="0" err="1">
                <a:solidFill>
                  <a:schemeClr val="tx1"/>
                </a:solidFill>
              </a:rPr>
              <a:t>Prof.</a:t>
            </a:r>
            <a:r>
              <a:rPr lang="en-GB" sz="4400" b="1" dirty="0">
                <a:solidFill>
                  <a:schemeClr val="tx1"/>
                </a:solidFill>
              </a:rPr>
              <a:t> S.H.M. AIKINS</a:t>
            </a:r>
          </a:p>
        </p:txBody>
      </p:sp>
    </p:spTree>
    <p:extLst>
      <p:ext uri="{BB962C8B-B14F-4D97-AF65-F5344CB8AC3E}">
        <p14:creationId xmlns:p14="http://schemas.microsoft.com/office/powerpoint/2010/main" val="1996527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1D8E-B160-44E7-96EB-8D23A4E8E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Why Engineering Economy and Management?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19D2E-B56B-4EF5-B172-EB53A87B5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It will assist bridge the gap between technical and management abilities, paving the way for the next generation of engineers.</a:t>
            </a:r>
            <a:endParaRPr lang="en-GB" sz="6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DAEAE-7156-420D-B148-64FFFED54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6760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altLang="en-US" sz="6000" b="1" dirty="0"/>
              <a:t>FINAL NOTE</a:t>
            </a:r>
            <a:endParaRPr lang="en-GB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altLang="en-US" sz="4400" b="1" dirty="0"/>
              <a:t>HAVE A HAPPY SEMESTER OF LEARNING ME 491 ENGINEERING ECONOMY &amp; MANAGEMENT.</a:t>
            </a:r>
          </a:p>
          <a:p>
            <a:endParaRPr lang="en-GB" altLang="en-US" sz="4400" b="1" dirty="0"/>
          </a:p>
          <a:p>
            <a:r>
              <a:rPr lang="en-GB" altLang="en-US" sz="4400" b="1" dirty="0"/>
              <a:t>MAY GOD RICHLY BLESS YOU NOW AND THROUGHOUT THE SEMESTER!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101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altLang="en-US" sz="6000" b="1" dirty="0"/>
              <a:t>Course Outline</a:t>
            </a:r>
            <a:endParaRPr lang="en-GB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GB" altLang="en-US" sz="4600" b="1" dirty="0"/>
              <a:t>Introduction to management (Definition and introduction to the main functions of management)</a:t>
            </a:r>
          </a:p>
          <a:p>
            <a:pPr marL="742950" indent="-742950">
              <a:buFont typeface="+mj-lt"/>
              <a:buAutoNum type="arabicPeriod"/>
            </a:pPr>
            <a:r>
              <a:rPr lang="en-GB" altLang="en-US" sz="4600" b="1" dirty="0"/>
              <a:t>Accounting and cost accounting</a:t>
            </a:r>
          </a:p>
          <a:p>
            <a:pPr marL="742950" indent="-742950">
              <a:buFont typeface="+mj-lt"/>
              <a:buAutoNum type="arabicPeriod"/>
            </a:pPr>
            <a:r>
              <a:rPr lang="en-GB" altLang="en-US" sz="4600" b="1" dirty="0"/>
              <a:t>Engineering economy </a:t>
            </a:r>
          </a:p>
          <a:p>
            <a:pPr marL="742950" indent="-742950">
              <a:buFont typeface="+mj-lt"/>
              <a:buAutoNum type="arabicPeriod"/>
            </a:pPr>
            <a:r>
              <a:rPr lang="en-GB" altLang="en-US" sz="4600" b="1" dirty="0"/>
              <a:t>Project management</a:t>
            </a:r>
            <a:endParaRPr lang="en-GB" sz="4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803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b="1" dirty="0"/>
              <a:t>Black, L and Tarquin, A. (2012).</a:t>
            </a:r>
            <a:r>
              <a:rPr lang="en-GB" dirty="0"/>
              <a:t> </a:t>
            </a:r>
            <a:r>
              <a:rPr lang="en-GB" i="1" dirty="0"/>
              <a:t>Engineering Economy</a:t>
            </a:r>
            <a:r>
              <a:rPr lang="en-GB" dirty="0"/>
              <a:t>, 7</a:t>
            </a:r>
            <a:r>
              <a:rPr lang="en-GB" baseline="30000" dirty="0"/>
              <a:t>th</a:t>
            </a:r>
            <a:r>
              <a:rPr lang="en-GB" dirty="0"/>
              <a:t> Edition, McGraw Hill Inc., New York.</a:t>
            </a:r>
          </a:p>
          <a:p>
            <a:r>
              <a:rPr lang="en-GB" b="1" dirty="0"/>
              <a:t>Daft, </a:t>
            </a:r>
            <a:r>
              <a:rPr lang="en-GB" altLang="ko-KR" b="1" dirty="0">
                <a:ea typeface="Batang"/>
                <a:cs typeface="Times New Roman" panose="02020603050405020304" pitchFamily="18" charset="0"/>
              </a:rPr>
              <a:t>R.L. (2003).</a:t>
            </a:r>
            <a:r>
              <a:rPr lang="en-GB" altLang="ko-KR" dirty="0">
                <a:ea typeface="Batang"/>
                <a:cs typeface="Times New Roman" panose="02020603050405020304" pitchFamily="18" charset="0"/>
              </a:rPr>
              <a:t> </a:t>
            </a:r>
            <a:r>
              <a:rPr lang="en-GB" altLang="ko-KR" i="1" dirty="0">
                <a:ea typeface="Batang"/>
                <a:cs typeface="Times New Roman" panose="02020603050405020304" pitchFamily="18" charset="0"/>
              </a:rPr>
              <a:t>Management</a:t>
            </a:r>
            <a:r>
              <a:rPr lang="en-GB" altLang="ko-KR" dirty="0">
                <a:ea typeface="Batang"/>
                <a:cs typeface="Times New Roman" panose="02020603050405020304" pitchFamily="18" charset="0"/>
              </a:rPr>
              <a:t>, 6</a:t>
            </a:r>
            <a:r>
              <a:rPr lang="en-GB" altLang="ko-KR" baseline="30000" dirty="0">
                <a:ea typeface="Batang"/>
                <a:cs typeface="Times New Roman" panose="02020603050405020304" pitchFamily="18" charset="0"/>
              </a:rPr>
              <a:t>th</a:t>
            </a:r>
            <a:r>
              <a:rPr lang="en-GB" altLang="ko-KR" dirty="0">
                <a:ea typeface="Batang"/>
                <a:cs typeface="Times New Roman" panose="02020603050405020304" pitchFamily="18" charset="0"/>
              </a:rPr>
              <a:t> Edition, Thomson South-Western, Ohio.</a:t>
            </a:r>
          </a:p>
          <a:p>
            <a:r>
              <a:rPr lang="en-GB" altLang="ko-KR" b="1" dirty="0">
                <a:ea typeface="Batang"/>
                <a:cs typeface="Times New Roman" panose="02020603050405020304" pitchFamily="18" charset="0"/>
              </a:rPr>
              <a:t>Field, M. and Keller, M. (2004).</a:t>
            </a:r>
            <a:r>
              <a:rPr lang="en-GB" altLang="ko-KR" dirty="0">
                <a:ea typeface="Batang"/>
                <a:cs typeface="Times New Roman" panose="02020603050405020304" pitchFamily="18" charset="0"/>
              </a:rPr>
              <a:t> </a:t>
            </a:r>
            <a:r>
              <a:rPr lang="en-GB" altLang="ko-KR" i="1" dirty="0">
                <a:ea typeface="Batang"/>
                <a:cs typeface="Times New Roman" panose="02020603050405020304" pitchFamily="18" charset="0"/>
              </a:rPr>
              <a:t>Project Management</a:t>
            </a:r>
            <a:r>
              <a:rPr lang="en-GB" altLang="ko-KR" dirty="0">
                <a:ea typeface="Batang"/>
                <a:cs typeface="Times New Roman" panose="02020603050405020304" pitchFamily="18" charset="0"/>
              </a:rPr>
              <a:t>, The Open University, London.</a:t>
            </a:r>
          </a:p>
          <a:p>
            <a:r>
              <a:rPr lang="en-GB" altLang="ko-KR" b="1" dirty="0">
                <a:ea typeface="Batang"/>
                <a:cs typeface="Times New Roman" panose="02020603050405020304" pitchFamily="18" charset="0"/>
              </a:rPr>
              <a:t>Griffin, D.W. (1999).</a:t>
            </a:r>
            <a:r>
              <a:rPr lang="en-GB" altLang="ko-KR" dirty="0">
                <a:ea typeface="Batang"/>
                <a:cs typeface="Times New Roman" panose="02020603050405020304" pitchFamily="18" charset="0"/>
              </a:rPr>
              <a:t> </a:t>
            </a:r>
            <a:r>
              <a:rPr lang="en-GB" altLang="ko-KR" i="1" dirty="0">
                <a:ea typeface="Batang"/>
                <a:cs typeface="Times New Roman" panose="02020603050405020304" pitchFamily="18" charset="0"/>
              </a:rPr>
              <a:t>Management</a:t>
            </a:r>
            <a:r>
              <a:rPr lang="en-GB" altLang="ko-KR" dirty="0">
                <a:ea typeface="Batang"/>
                <a:cs typeface="Times New Roman" panose="02020603050405020304" pitchFamily="18" charset="0"/>
              </a:rPr>
              <a:t>, 6</a:t>
            </a:r>
            <a:r>
              <a:rPr lang="en-GB" altLang="ko-KR" baseline="30000" dirty="0">
                <a:ea typeface="Batang"/>
                <a:cs typeface="Times New Roman" panose="02020603050405020304" pitchFamily="18" charset="0"/>
              </a:rPr>
              <a:t>th</a:t>
            </a:r>
            <a:r>
              <a:rPr lang="en-GB" altLang="ko-KR" dirty="0">
                <a:ea typeface="Batang"/>
                <a:cs typeface="Times New Roman" panose="02020603050405020304" pitchFamily="18" charset="0"/>
              </a:rPr>
              <a:t> Edition, Houghton Mifflin Company, Boston.</a:t>
            </a:r>
          </a:p>
          <a:p>
            <a:r>
              <a:rPr lang="en-GB" altLang="ko-KR" b="1" dirty="0" err="1">
                <a:ea typeface="Batang"/>
                <a:cs typeface="Times New Roman" panose="02020603050405020304" pitchFamily="18" charset="0"/>
              </a:rPr>
              <a:t>Kinard</a:t>
            </a:r>
            <a:r>
              <a:rPr lang="en-GB" altLang="ko-KR" b="1" dirty="0">
                <a:ea typeface="Batang"/>
                <a:cs typeface="Times New Roman" panose="02020603050405020304" pitchFamily="18" charset="0"/>
              </a:rPr>
              <a:t>, J. (1988).</a:t>
            </a:r>
            <a:r>
              <a:rPr lang="en-GB" altLang="ko-KR" dirty="0">
                <a:ea typeface="Batang"/>
                <a:cs typeface="Times New Roman" panose="02020603050405020304" pitchFamily="18" charset="0"/>
              </a:rPr>
              <a:t> </a:t>
            </a:r>
            <a:r>
              <a:rPr lang="en-GB" altLang="ko-KR" i="1" dirty="0">
                <a:ea typeface="Batang"/>
                <a:cs typeface="Times New Roman" panose="02020603050405020304" pitchFamily="18" charset="0"/>
              </a:rPr>
              <a:t>Management</a:t>
            </a:r>
            <a:r>
              <a:rPr lang="en-GB" altLang="ko-KR" dirty="0">
                <a:ea typeface="Batang"/>
                <a:cs typeface="Times New Roman" panose="02020603050405020304" pitchFamily="18" charset="0"/>
              </a:rPr>
              <a:t>, DC Heath, New York.</a:t>
            </a:r>
          </a:p>
          <a:p>
            <a:r>
              <a:rPr lang="en-GB" altLang="ko-KR" b="1" dirty="0">
                <a:ea typeface="Batang"/>
                <a:cs typeface="Times New Roman" panose="02020603050405020304" pitchFamily="18" charset="0"/>
              </a:rPr>
              <a:t>Robbins, S.P. and Coulter, M. (1999).</a:t>
            </a:r>
            <a:r>
              <a:rPr lang="en-GB" altLang="ko-KR" dirty="0">
                <a:ea typeface="Batang"/>
                <a:cs typeface="Times New Roman" panose="02020603050405020304" pitchFamily="18" charset="0"/>
              </a:rPr>
              <a:t> </a:t>
            </a:r>
            <a:r>
              <a:rPr lang="en-GB" altLang="ko-KR" i="1" dirty="0">
                <a:ea typeface="Batang"/>
                <a:cs typeface="Times New Roman" panose="02020603050405020304" pitchFamily="18" charset="0"/>
              </a:rPr>
              <a:t>Management</a:t>
            </a:r>
            <a:r>
              <a:rPr lang="en-GB" altLang="ko-KR" dirty="0">
                <a:ea typeface="Batang"/>
                <a:cs typeface="Times New Roman" panose="02020603050405020304" pitchFamily="18" charset="0"/>
              </a:rPr>
              <a:t>, 6</a:t>
            </a:r>
            <a:r>
              <a:rPr lang="en-GB" altLang="ko-KR" baseline="30000" dirty="0">
                <a:ea typeface="Batang"/>
                <a:cs typeface="Times New Roman" panose="02020603050405020304" pitchFamily="18" charset="0"/>
              </a:rPr>
              <a:t>th</a:t>
            </a:r>
            <a:r>
              <a:rPr lang="en-GB" altLang="ko-KR" dirty="0">
                <a:ea typeface="Batang"/>
                <a:cs typeface="Times New Roman" panose="02020603050405020304" pitchFamily="18" charset="0"/>
              </a:rPr>
              <a:t> Edition, Prentice Hall Inc., New Jersey.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5105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altLang="en-US" sz="6000" b="1" dirty="0"/>
              <a:t>Grading</a:t>
            </a:r>
            <a:endParaRPr lang="en-GB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altLang="en-US" sz="4600" b="1" dirty="0"/>
              <a:t>Continuous assessment: 30 %</a:t>
            </a:r>
          </a:p>
          <a:p>
            <a:endParaRPr lang="en-GB" altLang="en-US" sz="4600" b="1" dirty="0"/>
          </a:p>
          <a:p>
            <a:r>
              <a:rPr lang="en-GB" altLang="en-US" sz="4600" b="1" dirty="0"/>
              <a:t>End of semester examination: 70 %</a:t>
            </a:r>
            <a:endParaRPr lang="en-GB" sz="4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089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en-US" sz="4400" b="1" dirty="0"/>
              <a:t>Confucius (6</a:t>
            </a:r>
            <a:r>
              <a:rPr lang="en-GB" altLang="en-US" sz="4400" b="1" baseline="30000" dirty="0"/>
              <a:t>th</a:t>
            </a:r>
            <a:r>
              <a:rPr lang="en-GB" altLang="en-US" sz="4400" b="1" dirty="0"/>
              <a:t> and </a:t>
            </a:r>
            <a:r>
              <a:rPr lang="en-GB" altLang="en-US" sz="4400" b="1"/>
              <a:t>5</a:t>
            </a:r>
            <a:r>
              <a:rPr lang="en-GB" altLang="en-US" sz="4400" b="1" baseline="30000"/>
              <a:t>th</a:t>
            </a:r>
            <a:r>
              <a:rPr lang="en-GB" altLang="en-US" sz="4400" b="1"/>
              <a:t> Century BC)</a:t>
            </a:r>
            <a:endParaRPr lang="en-GB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348211" cy="4351338"/>
          </a:xfrm>
        </p:spPr>
        <p:txBody>
          <a:bodyPr>
            <a:noAutofit/>
          </a:bodyPr>
          <a:lstStyle/>
          <a:p>
            <a:r>
              <a:rPr lang="en-GB" altLang="en-US" sz="3400" b="1" i="1" dirty="0"/>
              <a:t>"Without learning, the wise become foolish; by learning, the foolish become wise."</a:t>
            </a:r>
            <a:br>
              <a:rPr lang="en-GB" altLang="en-US" sz="3400" dirty="0"/>
            </a:br>
            <a:endParaRPr lang="en-GB" altLang="en-US" sz="3400" dirty="0"/>
          </a:p>
          <a:p>
            <a:r>
              <a:rPr lang="en-GB" altLang="en-US" sz="3400" b="1" dirty="0"/>
              <a:t>"Learn as if you could never have enough of learning, as if you might miss something.”</a:t>
            </a:r>
            <a:endParaRPr lang="en-GB" sz="3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16724" y="1982756"/>
            <a:ext cx="4037076" cy="403707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023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en-US" sz="4400" b="1" dirty="0"/>
              <a:t>Sarah Caldwell </a:t>
            </a:r>
            <a:br>
              <a:rPr lang="en-US" altLang="en-US" sz="4400" b="1" dirty="0"/>
            </a:br>
            <a:r>
              <a:rPr lang="en-US" altLang="en-US" sz="3100" b="1" dirty="0"/>
              <a:t>(6 March, 1924 – 23 March, 2006)</a:t>
            </a:r>
            <a:endParaRPr lang="en-GB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7262611" cy="4351338"/>
          </a:xfrm>
        </p:spPr>
        <p:txBody>
          <a:bodyPr>
            <a:noAutofit/>
          </a:bodyPr>
          <a:lstStyle/>
          <a:p>
            <a:r>
              <a:rPr lang="en-US" altLang="en-US" sz="4200" b="1" dirty="0"/>
              <a:t>Learn everything you can, anytime you can, from anyone you can – </a:t>
            </a:r>
          </a:p>
          <a:p>
            <a:endParaRPr lang="en-US" altLang="en-US" sz="4200" b="1" dirty="0"/>
          </a:p>
          <a:p>
            <a:r>
              <a:rPr lang="en-US" altLang="en-US" sz="4200" b="1" dirty="0"/>
              <a:t>there will always come a time when you will be grateful you did.</a:t>
            </a:r>
            <a:endParaRPr lang="en-GB" sz="42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20288" y="1825625"/>
            <a:ext cx="3033512" cy="418624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6816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1D8E-B160-44E7-96EB-8D23A4E8E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Why Engineering Economy and Management?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19D2E-B56B-4EF5-B172-EB53A87B5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The role of an Engineering Manager includes directing teams of people, managing projects, and planning budgets.</a:t>
            </a:r>
            <a:endParaRPr lang="en-GB" sz="6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DAEAE-7156-420D-B148-64FFFED54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7439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1D8E-B160-44E7-96EB-8D23A4E8E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Why Engineering Economy and Management?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19D2E-B56B-4EF5-B172-EB53A87B5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6000" b="1" dirty="0"/>
              <a:t>Engineering Managers should be well-prepared to blend technology talents with leadership, management, and financial acumen, whether it is enhancing engineering supply chains or managing big engineering projects and workflows.</a:t>
            </a:r>
            <a:endParaRPr lang="en-GB" sz="6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DAEAE-7156-420D-B148-64FFFED54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3536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1D8E-B160-44E7-96EB-8D23A4E8E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Why Engineering Economy and Management?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19D2E-B56B-4EF5-B172-EB53A87B5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It is also critical for engineering managers to have a thorough awareness of new and disruptive technology.</a:t>
            </a:r>
            <a:endParaRPr lang="en-GB" sz="6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DAEAE-7156-420D-B148-64FFFED54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3186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C62A9560-2E7B-41A3-9F82-82295C59A7BE}" vid="{DD833A61-242F-4440-8F8C-EA11C2DDA7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IDL ppt temp</Template>
  <TotalTime>398</TotalTime>
  <Words>423</Words>
  <Application>Microsoft Office PowerPoint</Application>
  <PresentationFormat>Widescreen</PresentationFormat>
  <Paragraphs>53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Futura Md BT</vt:lpstr>
      <vt:lpstr>Office Theme</vt:lpstr>
      <vt:lpstr>ME 491</vt:lpstr>
      <vt:lpstr>Course Outline</vt:lpstr>
      <vt:lpstr>References</vt:lpstr>
      <vt:lpstr>Grading</vt:lpstr>
      <vt:lpstr>Confucius (6th and 5th Century BC)</vt:lpstr>
      <vt:lpstr>Sarah Caldwell  (6 March, 1924 – 23 March, 2006)</vt:lpstr>
      <vt:lpstr>Why Engineering Economy and Management?</vt:lpstr>
      <vt:lpstr>Why Engineering Economy and Management?</vt:lpstr>
      <vt:lpstr>Why Engineering Economy and Management?</vt:lpstr>
      <vt:lpstr>Why Engineering Economy and Management?</vt:lpstr>
      <vt:lpstr>FINAL NOTE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ISD 458</dc:title>
  <dc:creator>SHM AIKINS</dc:creator>
  <cp:lastModifiedBy>Prof. STEPHEN HILL MENDS AIKINS</cp:lastModifiedBy>
  <cp:revision>106</cp:revision>
  <dcterms:created xsi:type="dcterms:W3CDTF">2016-04-13T09:17:57Z</dcterms:created>
  <dcterms:modified xsi:type="dcterms:W3CDTF">2022-02-28T12:47:34Z</dcterms:modified>
</cp:coreProperties>
</file>